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84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7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8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3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7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6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4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43BD-E84D-4CCD-9C26-72F035011E72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08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433" y="562157"/>
            <a:ext cx="9144000" cy="2387600"/>
          </a:xfrm>
        </p:spPr>
        <p:txBody>
          <a:bodyPr>
            <a:normAutofit/>
          </a:bodyPr>
          <a:lstStyle/>
          <a:p>
            <a:r>
              <a:rPr lang="es-MX" sz="3000" b="1" dirty="0" smtClean="0">
                <a:latin typeface="Century Gothic" panose="020B0502020202020204" pitchFamily="34" charset="0"/>
              </a:rPr>
              <a:t>ESCUELA PREPARATORIA No.3 </a:t>
            </a:r>
            <a:endParaRPr lang="es-MX" sz="30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0433" y="3163126"/>
            <a:ext cx="9144000" cy="2164778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Century Gothic" panose="020B0502020202020204" pitchFamily="34" charset="0"/>
              </a:rPr>
              <a:t>Área académica: </a:t>
            </a:r>
            <a:r>
              <a:rPr lang="es-MX" sz="2000" b="1" dirty="0" smtClean="0">
                <a:latin typeface="Century Gothic" panose="020B0502020202020204" pitchFamily="34" charset="0"/>
              </a:rPr>
              <a:t>Etimologías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Tema: </a:t>
            </a:r>
            <a:r>
              <a:rPr lang="es-MX" sz="2000" b="1" dirty="0" smtClean="0">
                <a:latin typeface="Century Gothic" panose="020B0502020202020204" pitchFamily="34" charset="0"/>
              </a:rPr>
              <a:t>Etimologías</a:t>
            </a:r>
            <a:endParaRPr lang="es-MX" sz="2000" b="1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Profesora</a:t>
            </a:r>
            <a:r>
              <a:rPr lang="es-MX" sz="2000" dirty="0">
                <a:latin typeface="Century Gothic" panose="020B0502020202020204" pitchFamily="34" charset="0"/>
              </a:rPr>
              <a:t>: </a:t>
            </a:r>
            <a:r>
              <a:rPr lang="es-MX" sz="2000" b="1" dirty="0">
                <a:latin typeface="Century Gothic" panose="020B0502020202020204" pitchFamily="34" charset="0"/>
              </a:rPr>
              <a:t>Lic. María Guadalupe  Trejo </a:t>
            </a:r>
            <a:r>
              <a:rPr lang="es-MX" sz="2000" b="1" dirty="0" smtClean="0">
                <a:latin typeface="Century Gothic" panose="020B0502020202020204" pitchFamily="34" charset="0"/>
              </a:rPr>
              <a:t>Ruiz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Periodo</a:t>
            </a:r>
            <a:r>
              <a:rPr lang="es-MX" sz="2000" dirty="0" smtClean="0">
                <a:latin typeface="Century Gothic" panose="020B0502020202020204" pitchFamily="34" charset="0"/>
              </a:rPr>
              <a:t>: </a:t>
            </a:r>
            <a:r>
              <a:rPr lang="es-MX" sz="2000" b="1" dirty="0" smtClean="0">
                <a:latin typeface="Century Gothic" panose="020B0502020202020204" pitchFamily="34" charset="0"/>
              </a:rPr>
              <a:t>Enero – Junio 2016 </a:t>
            </a:r>
            <a:endParaRPr lang="es-MX" sz="2000" b="1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Materia: </a:t>
            </a:r>
            <a:r>
              <a:rPr lang="es-MX" sz="2000" b="1" dirty="0">
                <a:latin typeface="Century Gothic" panose="020B0502020202020204" pitchFamily="34" charset="0"/>
              </a:rPr>
              <a:t>Etimologías</a:t>
            </a:r>
          </a:p>
          <a:p>
            <a:endParaRPr lang="es-MX" b="1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811" y="22418"/>
            <a:ext cx="303847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3" y="69828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574374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21. NEURITIS (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νεύρον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inflamación de un nervio.</a:t>
            </a:r>
          </a:p>
          <a:p>
            <a:pPr algn="just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22. OTITIS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ωτός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inflamación del oído.</a:t>
            </a:r>
          </a:p>
          <a:p>
            <a:pPr algn="just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23.QUILITIS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χείλος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inflamación de labios.</a:t>
            </a:r>
          </a:p>
          <a:p>
            <a:pPr algn="just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24.RINITIS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ρινός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inflamación de la nariz.</a:t>
            </a:r>
          </a:p>
          <a:p>
            <a:pPr algn="just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25.TRAQUELITIS (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κράχηλος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inflamación del cuello.</a:t>
            </a:r>
          </a:p>
          <a:p>
            <a:pPr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73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429265" y="48277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  2</a:t>
            </a:r>
            <a:endParaRPr lang="es-MX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55938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AGREGA EL SUFIJO    </a:t>
            </a:r>
            <a:r>
              <a:rPr lang="es-MX" sz="2000" u="sng" dirty="0" smtClean="0">
                <a:latin typeface="Arial" pitchFamily="34" charset="0"/>
                <a:cs typeface="Arial" pitchFamily="34" charset="0"/>
              </a:rPr>
              <a:t>ITIS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A LA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LISTA DE PALABRAS Y SUS SIGNIFICADOS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SIS</a:t>
            </a:r>
            <a:endParaRPr lang="es-MX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 Marcador de contenido"/>
          <p:cNvSpPr>
            <a:spLocks noGrp="1"/>
          </p:cNvSpPr>
          <p:nvPr>
            <p:ph sz="quarter" idx="1"/>
          </p:nvPr>
        </p:nvSpPr>
        <p:spPr>
          <a:xfrm>
            <a:off x="914399" y="1447800"/>
            <a:ext cx="8544393" cy="457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AMIBIASIS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άμοιϐή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enfermedad producida por amibas. </a:t>
            </a:r>
          </a:p>
          <a:p>
            <a:pPr marL="514350" indent="-514350"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AMITOSIS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sin ;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μίτος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filamento) división indirecta de la cédula.</a:t>
            </a:r>
          </a:p>
          <a:p>
            <a:pPr marL="514350" indent="-514350"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ANGIOPLEROSIS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αγγείον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vaso ;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πλήρης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lleno) congestión,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impleción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los vasos sanguíneos.</a:t>
            </a:r>
          </a:p>
          <a:p>
            <a:pPr marL="514350" indent="-514350"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ARTERIOSCLEROSIS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άρτηρία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arteria ;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σκλερός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duro) endurecimiento de las arterias.</a:t>
            </a:r>
          </a:p>
          <a:p>
            <a:pPr marL="514350" indent="-514350"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BRONCOMICOSIS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βρόγχος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bronquio ;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μύκης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hongo) inflamación de los bronquios producida por los hongos.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10" name="2 Marcador de contenido"/>
          <p:cNvSpPr>
            <a:spLocks noGrp="1"/>
          </p:cNvSpPr>
          <p:nvPr>
            <p:ph sz="quarter" idx="1"/>
          </p:nvPr>
        </p:nvSpPr>
        <p:spPr>
          <a:xfrm>
            <a:off x="914399" y="1447800"/>
            <a:ext cx="8544393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CIRROSIS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σκύρρος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) endurecimiento del hígado.</a:t>
            </a:r>
          </a:p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7.DERMATOMICOSIS(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δέρμα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piel ,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μύκης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hongo) enfermedad de la piel causada por hongos.</a:t>
            </a:r>
          </a:p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8. DOSIS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δίδωμι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dar) cantidad o porción de una medicina.</a:t>
            </a:r>
          </a:p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9. ENTEROLITIASIS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έντερον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intestino ;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λίϑος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piedra) formación de cálculos en el intestino.</a:t>
            </a:r>
          </a:p>
          <a:p>
            <a:pPr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 LITIASIS (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λίϑος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) formación de cálculos.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ICA</a:t>
            </a:r>
            <a:endParaRPr lang="es-MX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559384" cy="457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sz="2000" dirty="0" smtClean="0"/>
              <a:t>GENÉTICA( </a:t>
            </a:r>
            <a:r>
              <a:rPr lang="el-GR" sz="2000" dirty="0" smtClean="0">
                <a:latin typeface="Arial"/>
                <a:cs typeface="Arial"/>
              </a:rPr>
              <a:t>γεννάω</a:t>
            </a:r>
            <a:r>
              <a:rPr lang="es-MX" sz="2000" dirty="0" smtClean="0">
                <a:latin typeface="Arial"/>
                <a:cs typeface="Arial"/>
              </a:rPr>
              <a:t>= engendrar) estudio biológico de los problemas de la herencia.</a:t>
            </a:r>
            <a:endParaRPr lang="es-MX" sz="2000" dirty="0" smtClean="0"/>
          </a:p>
          <a:p>
            <a:pPr marL="514350" indent="-514350">
              <a:buAutoNum type="arabicPeriod"/>
            </a:pPr>
            <a:r>
              <a:rPr lang="es-MX" sz="2000" dirty="0" smtClean="0"/>
              <a:t>TERAPÉUTICA ( </a:t>
            </a:r>
            <a:r>
              <a:rPr lang="el-GR" sz="2000" dirty="0" smtClean="0">
                <a:latin typeface="Arial"/>
                <a:cs typeface="Arial"/>
              </a:rPr>
              <a:t>θεραπένω</a:t>
            </a:r>
            <a:r>
              <a:rPr lang="es-MX" sz="2000" dirty="0" smtClean="0">
                <a:latin typeface="Arial"/>
                <a:cs typeface="Arial"/>
              </a:rPr>
              <a:t>= curar) rama de la medicina que se refiere al tratamiento de las enfermedades.</a:t>
            </a:r>
            <a:endParaRPr lang="es-MX" sz="2000" dirty="0" smtClean="0"/>
          </a:p>
          <a:p>
            <a:pPr marL="514350" indent="-514350">
              <a:buAutoNum type="arabicPeriod"/>
            </a:pPr>
            <a:r>
              <a:rPr lang="es-MX" sz="2000" dirty="0" smtClean="0"/>
              <a:t>FÍSICA ( </a:t>
            </a:r>
            <a:r>
              <a:rPr lang="el-GR" sz="2000" dirty="0" smtClean="0">
                <a:latin typeface="Arial"/>
                <a:cs typeface="Arial"/>
              </a:rPr>
              <a:t>φύσις</a:t>
            </a:r>
            <a:r>
              <a:rPr lang="es-MX" sz="2000" dirty="0" smtClean="0">
                <a:latin typeface="Arial"/>
                <a:cs typeface="Arial"/>
              </a:rPr>
              <a:t>) ciencia de la naturaleza.</a:t>
            </a:r>
            <a:endParaRPr lang="es-MX" sz="2000" dirty="0" smtClean="0"/>
          </a:p>
          <a:p>
            <a:pPr marL="514350" indent="-514350">
              <a:buAutoNum type="arabicPeriod"/>
            </a:pPr>
            <a:r>
              <a:rPr lang="es-MX" sz="2000" dirty="0" smtClean="0"/>
              <a:t>ÉTICA ( </a:t>
            </a:r>
            <a:r>
              <a:rPr lang="el-GR" sz="2000" dirty="0" smtClean="0">
                <a:latin typeface="Arial"/>
                <a:cs typeface="Arial"/>
              </a:rPr>
              <a:t>ήϑική</a:t>
            </a:r>
            <a:r>
              <a:rPr lang="es-MX" sz="2000" dirty="0" smtClean="0">
                <a:latin typeface="Arial"/>
                <a:cs typeface="Arial"/>
              </a:rPr>
              <a:t>) filosofía moral</a:t>
            </a:r>
            <a:endParaRPr lang="es-MX" sz="2000" dirty="0" smtClean="0"/>
          </a:p>
          <a:p>
            <a:pPr marL="514350" indent="-514350">
              <a:buAutoNum type="arabicPeriod"/>
            </a:pPr>
            <a:endParaRPr lang="es-MX" sz="2000" dirty="0" smtClean="0"/>
          </a:p>
          <a:p>
            <a:pPr marL="514350" indent="-514350">
              <a:buAutoNum type="arabicPeriod"/>
            </a:pPr>
            <a:r>
              <a:rPr lang="es-MX" sz="2000" dirty="0" smtClean="0"/>
              <a:t>LÓGICA(</a:t>
            </a:r>
            <a:r>
              <a:rPr lang="el-GR" sz="2000" dirty="0" smtClean="0">
                <a:latin typeface="Arial"/>
                <a:cs typeface="Arial"/>
              </a:rPr>
              <a:t>λόγος</a:t>
            </a:r>
            <a:r>
              <a:rPr lang="es-MX" sz="2000" dirty="0" smtClean="0">
                <a:latin typeface="Arial"/>
                <a:cs typeface="Arial"/>
              </a:rPr>
              <a:t>) disciplina filosófica que estudia el pensamiento.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353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 algn="ctr"/>
            <a:r>
              <a:rPr lang="es-MX" dirty="0" smtClean="0"/>
              <a:t> </a:t>
            </a:r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4.MA</a:t>
            </a:r>
            <a:endParaRPr lang="es-MX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559384" cy="457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sz="2000" dirty="0" smtClean="0"/>
              <a:t>ADENOMA( </a:t>
            </a:r>
            <a:r>
              <a:rPr lang="el-GR" sz="2000" dirty="0" smtClean="0">
                <a:latin typeface="Arial"/>
                <a:cs typeface="Arial"/>
              </a:rPr>
              <a:t>άδήν</a:t>
            </a:r>
            <a:r>
              <a:rPr lang="es-MX" sz="2000" dirty="0" smtClean="0">
                <a:latin typeface="Arial"/>
                <a:cs typeface="Arial"/>
              </a:rPr>
              <a:t>) tumor de estructura glandular, hipertrofia glandular.</a:t>
            </a:r>
            <a:endParaRPr lang="es-MX" sz="2000" dirty="0" smtClean="0"/>
          </a:p>
          <a:p>
            <a:pPr marL="514350" indent="-514350">
              <a:buAutoNum type="arabicPeriod"/>
            </a:pPr>
            <a:r>
              <a:rPr lang="es-MX" sz="2000" dirty="0" smtClean="0"/>
              <a:t>CARCINOMA ( </a:t>
            </a:r>
            <a:r>
              <a:rPr lang="el-GR" sz="2000" dirty="0" smtClean="0">
                <a:latin typeface="Arial"/>
                <a:cs typeface="Arial"/>
              </a:rPr>
              <a:t>καρκίνος</a:t>
            </a:r>
            <a:r>
              <a:rPr lang="es-MX" sz="2000" dirty="0" smtClean="0">
                <a:latin typeface="Arial"/>
                <a:cs typeface="Arial"/>
              </a:rPr>
              <a:t>) tumor canceroso.</a:t>
            </a:r>
            <a:endParaRPr lang="es-MX" sz="2000" dirty="0" smtClean="0"/>
          </a:p>
          <a:p>
            <a:pPr marL="514350" indent="-514350">
              <a:buAutoNum type="arabicPeriod"/>
            </a:pPr>
            <a:r>
              <a:rPr lang="es-MX" sz="2000" dirty="0" smtClean="0"/>
              <a:t>GLAUCOMA ( </a:t>
            </a:r>
            <a:r>
              <a:rPr lang="el-GR" sz="2000" dirty="0" smtClean="0">
                <a:latin typeface="Arial"/>
                <a:cs typeface="Arial"/>
              </a:rPr>
              <a:t>γλαυκός</a:t>
            </a:r>
            <a:r>
              <a:rPr lang="es-MX" sz="2000" dirty="0" smtClean="0">
                <a:latin typeface="Arial"/>
                <a:cs typeface="Arial"/>
              </a:rPr>
              <a:t>= verde) enfermedad del ojo que convierte en verde su color natural.</a:t>
            </a:r>
            <a:endParaRPr lang="es-MX" sz="2000" dirty="0" smtClean="0"/>
          </a:p>
          <a:p>
            <a:pPr marL="514350" indent="-514350">
              <a:buAutoNum type="arabicPeriod"/>
            </a:pPr>
            <a:r>
              <a:rPr lang="es-MX" sz="2000" dirty="0" smtClean="0"/>
              <a:t>LIPOMA ( </a:t>
            </a:r>
            <a:r>
              <a:rPr lang="el-GR" sz="2000" dirty="0" smtClean="0">
                <a:latin typeface="Arial"/>
                <a:cs typeface="Arial"/>
              </a:rPr>
              <a:t>λίπος</a:t>
            </a:r>
            <a:r>
              <a:rPr lang="es-MX" sz="2000" dirty="0" smtClean="0">
                <a:latin typeface="Arial"/>
                <a:cs typeface="Arial"/>
              </a:rPr>
              <a:t>) tumor de tejido adiposo.</a:t>
            </a:r>
            <a:endParaRPr lang="es-MX" sz="2000" dirty="0" smtClean="0"/>
          </a:p>
          <a:p>
            <a:pPr marL="514350" indent="-514350">
              <a:buAutoNum type="arabicPeriod"/>
            </a:pPr>
            <a:r>
              <a:rPr lang="es-MX" sz="2000" dirty="0" smtClean="0"/>
              <a:t>MIOMA( </a:t>
            </a:r>
            <a:r>
              <a:rPr lang="el-GR" sz="2000" dirty="0" smtClean="0">
                <a:latin typeface="Arial"/>
                <a:cs typeface="Arial"/>
              </a:rPr>
              <a:t>μυός</a:t>
            </a:r>
            <a:r>
              <a:rPr lang="es-MX" sz="2000" dirty="0" smtClean="0">
                <a:latin typeface="Arial"/>
                <a:cs typeface="Arial"/>
              </a:rPr>
              <a:t>) tumor formado por tejido muscular.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1705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57437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 smtClean="0"/>
              <a:t>6.SARCOMA ( </a:t>
            </a:r>
            <a:r>
              <a:rPr lang="el-GR" sz="2000" dirty="0" smtClean="0">
                <a:latin typeface="Arial"/>
                <a:cs typeface="Arial"/>
              </a:rPr>
              <a:t>σαρκός</a:t>
            </a:r>
            <a:r>
              <a:rPr lang="es-MX" sz="2000" dirty="0" smtClean="0">
                <a:latin typeface="Arial"/>
                <a:cs typeface="Arial"/>
              </a:rPr>
              <a:t>= carne) tumor maligno o excrecencia de carne.</a:t>
            </a: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7.TRACOMA ( </a:t>
            </a:r>
            <a:r>
              <a:rPr lang="el-GR" sz="2000" dirty="0" smtClean="0">
                <a:latin typeface="Arial"/>
                <a:cs typeface="Arial"/>
              </a:rPr>
              <a:t>τραχύς</a:t>
            </a:r>
            <a:r>
              <a:rPr lang="es-MX" sz="2000" dirty="0" smtClean="0">
                <a:latin typeface="Arial"/>
                <a:cs typeface="Arial"/>
              </a:rPr>
              <a:t>= áspero) aspereza o conjuntivitis granulosa.</a:t>
            </a: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8. LEUCOMA ( </a:t>
            </a:r>
            <a:r>
              <a:rPr lang="el-GR" sz="2000" dirty="0" smtClean="0">
                <a:latin typeface="Arial"/>
                <a:cs typeface="Arial"/>
              </a:rPr>
              <a:t>λευκός</a:t>
            </a:r>
            <a:r>
              <a:rPr lang="es-MX" sz="2000" dirty="0" smtClean="0">
                <a:latin typeface="Arial"/>
                <a:cs typeface="Arial"/>
              </a:rPr>
              <a:t> = blanco) mancha blanca en la cornea del ojo.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6704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5.ISTA</a:t>
            </a:r>
            <a:endParaRPr lang="es-MX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559384" cy="4572000"/>
          </a:xfrm>
        </p:spPr>
        <p:txBody>
          <a:bodyPr/>
          <a:lstStyle/>
          <a:p>
            <a:pPr>
              <a:buNone/>
            </a:pPr>
            <a:r>
              <a:rPr lang="es-MX" sz="2000" dirty="0" smtClean="0"/>
              <a:t>1.OCULISTA ( </a:t>
            </a:r>
            <a:r>
              <a:rPr lang="el-GR" sz="2000" dirty="0" smtClean="0">
                <a:latin typeface="Arial"/>
                <a:cs typeface="Arial"/>
              </a:rPr>
              <a:t>ιστής</a:t>
            </a:r>
            <a:r>
              <a:rPr lang="es-MX" sz="2000" dirty="0" smtClean="0">
                <a:latin typeface="Arial"/>
                <a:cs typeface="Arial"/>
              </a:rPr>
              <a:t>) ocupación o cuidado de los ojos.</a:t>
            </a:r>
            <a:endParaRPr lang="es-MX" sz="2000" dirty="0" smtClean="0"/>
          </a:p>
          <a:p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2. DENTISTA ( </a:t>
            </a:r>
            <a:r>
              <a:rPr lang="el-GR" sz="2000" dirty="0" smtClean="0">
                <a:latin typeface="Arial"/>
                <a:cs typeface="Arial"/>
              </a:rPr>
              <a:t>ιστής</a:t>
            </a:r>
            <a:r>
              <a:rPr lang="es-MX" sz="2000" dirty="0" smtClean="0">
                <a:latin typeface="Arial"/>
                <a:cs typeface="Arial"/>
              </a:rPr>
              <a:t>) ocupación o cuidado de los dientes.</a:t>
            </a: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3. CRONISTA ( </a:t>
            </a:r>
            <a:r>
              <a:rPr lang="el-GR" sz="2000" dirty="0" smtClean="0">
                <a:latin typeface="Arial"/>
                <a:cs typeface="Arial"/>
              </a:rPr>
              <a:t>κρόνος</a:t>
            </a:r>
            <a:r>
              <a:rPr lang="es-MX" sz="2000" dirty="0" smtClean="0">
                <a:latin typeface="Arial"/>
                <a:cs typeface="Arial"/>
              </a:rPr>
              <a:t>) ocupación u oficio de narrar sucesos históricos.</a:t>
            </a:r>
            <a:endParaRPr lang="es-MX" sz="2000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23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48327" y="27978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MX" sz="3300" dirty="0" smtClean="0">
                <a:latin typeface="Century Gothic" panose="020B0502020202020204" pitchFamily="34" charset="0"/>
              </a:rPr>
              <a:t>Referencias bibliográficas 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548327" y="1166843"/>
            <a:ext cx="66533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2000" dirty="0">
                <a:latin typeface="Century Gothic" panose="020B0502020202020204" pitchFamily="34" charset="0"/>
              </a:rPr>
              <a:t>1. MATEOS MUÑOZ, Agustín. </a:t>
            </a:r>
            <a:r>
              <a:rPr lang="es-ES" sz="2000" i="1" dirty="0">
                <a:latin typeface="Century Gothic" panose="020B0502020202020204" pitchFamily="34" charset="0"/>
              </a:rPr>
              <a:t>Compendio de etimologías grecolatinas del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ES" sz="2000" dirty="0">
                <a:latin typeface="Century Gothic" panose="020B0502020202020204" pitchFamily="34" charset="0"/>
              </a:rPr>
              <a:t>     </a:t>
            </a:r>
            <a:r>
              <a:rPr lang="es-ES" sz="2000" i="1" dirty="0">
                <a:latin typeface="Century Gothic" panose="020B0502020202020204" pitchFamily="34" charset="0"/>
              </a:rPr>
              <a:t>español</a:t>
            </a:r>
            <a:r>
              <a:rPr lang="es-ES" sz="2000" dirty="0">
                <a:latin typeface="Century Gothic" panose="020B0502020202020204" pitchFamily="34" charset="0"/>
              </a:rPr>
              <a:t>,  Ed. Esfinge, México, 2009, ISBN 978-970-782-161-3.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MX" sz="2000" dirty="0">
                <a:latin typeface="Century Gothic" panose="020B0502020202020204" pitchFamily="34" charset="0"/>
              </a:rPr>
              <a:t>2- </a:t>
            </a:r>
            <a:r>
              <a:rPr lang="es-ES" sz="2000" dirty="0">
                <a:latin typeface="Century Gothic" panose="020B0502020202020204" pitchFamily="34" charset="0"/>
              </a:rPr>
              <a:t>AZNAR Royo, José Ignacio, </a:t>
            </a:r>
            <a:r>
              <a:rPr lang="es-ES" sz="2000" i="1" dirty="0">
                <a:latin typeface="Century Gothic" panose="020B0502020202020204" pitchFamily="34" charset="0"/>
              </a:rPr>
              <a:t>Etimologías grecolatinas del español</a:t>
            </a:r>
            <a:r>
              <a:rPr lang="es-ES" sz="2000" dirty="0">
                <a:latin typeface="Century Gothic" panose="020B0502020202020204" pitchFamily="34" charset="0"/>
              </a:rPr>
              <a:t>,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ES" sz="2000" dirty="0">
                <a:latin typeface="Century Gothic" panose="020B0502020202020204" pitchFamily="34" charset="0"/>
              </a:rPr>
              <a:t>      Ed. Prentice Hall, México. 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ES" sz="2000" i="1" dirty="0">
                <a:latin typeface="Century Gothic" panose="020B0502020202020204" pitchFamily="34" charset="0"/>
              </a:rPr>
              <a:t>3. ETIMOLOGÍAS grecolatinas del español</a:t>
            </a:r>
            <a:r>
              <a:rPr lang="es-ES" sz="2000" dirty="0">
                <a:latin typeface="Century Gothic" panose="020B0502020202020204" pitchFamily="34" charset="0"/>
              </a:rPr>
              <a:t>. </a:t>
            </a:r>
            <a:r>
              <a:rPr lang="es-ES" sz="2000" i="1" dirty="0">
                <a:latin typeface="Century Gothic" panose="020B0502020202020204" pitchFamily="34" charset="0"/>
              </a:rPr>
              <a:t>Método interactivo </a:t>
            </a:r>
            <a:r>
              <a:rPr lang="es-ES" sz="2000" i="1" dirty="0" err="1">
                <a:latin typeface="Century Gothic" panose="020B0502020202020204" pitchFamily="34" charset="0"/>
              </a:rPr>
              <a:t>axel</a:t>
            </a:r>
            <a:r>
              <a:rPr lang="es-ES" sz="2000" i="1" dirty="0">
                <a:latin typeface="Century Gothic" panose="020B0502020202020204" pitchFamily="34" charset="0"/>
              </a:rPr>
              <a:t> rule,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ES" sz="2000" dirty="0">
                <a:latin typeface="Century Gothic" panose="020B0502020202020204" pitchFamily="34" charset="0"/>
              </a:rPr>
              <a:t>     Ed. Trillas, México, ISBN 968-24-6233-9.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ES" sz="2000" dirty="0">
                <a:latin typeface="Century Gothic" panose="020B0502020202020204" pitchFamily="34" charset="0"/>
              </a:rPr>
              <a:t> </a:t>
            </a:r>
            <a:r>
              <a:rPr lang="es-MX" sz="2000" dirty="0">
                <a:latin typeface="Century Gothic" panose="020B0502020202020204" pitchFamily="34" charset="0"/>
              </a:rPr>
              <a:t>4.</a:t>
            </a:r>
            <a:r>
              <a:rPr lang="es-ES" sz="2000" dirty="0">
                <a:latin typeface="Century Gothic" panose="020B0502020202020204" pitchFamily="34" charset="0"/>
              </a:rPr>
              <a:t>E GASPERÍN, Roberto Rodolfo y Gino Raúl de </a:t>
            </a:r>
            <a:r>
              <a:rPr lang="es-ES" sz="2000" dirty="0" err="1">
                <a:latin typeface="Century Gothic" panose="020B0502020202020204" pitchFamily="34" charset="0"/>
              </a:rPr>
              <a:t>Gasperín</a:t>
            </a:r>
            <a:r>
              <a:rPr lang="es-ES" sz="2000" dirty="0">
                <a:latin typeface="Century Gothic" panose="020B0502020202020204" pitchFamily="34" charset="0"/>
              </a:rPr>
              <a:t>, </a:t>
            </a:r>
            <a:r>
              <a:rPr lang="es-ES" sz="2000" i="1" dirty="0">
                <a:latin typeface="Century Gothic" panose="020B0502020202020204" pitchFamily="34" charset="0"/>
              </a:rPr>
              <a:t>Etimologías</a:t>
            </a:r>
            <a:r>
              <a:rPr lang="es-ES" sz="2000" dirty="0">
                <a:latin typeface="Century Gothic" panose="020B0502020202020204" pitchFamily="34" charset="0"/>
              </a:rPr>
              <a:t>,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ES" sz="2000" dirty="0">
                <a:latin typeface="Century Gothic" panose="020B0502020202020204" pitchFamily="34" charset="0"/>
              </a:rPr>
              <a:t>    Ed. Trillas, México, 1987.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ES" sz="2000" dirty="0">
                <a:latin typeface="Century Gothic" panose="020B0502020202020204" pitchFamily="34" charset="0"/>
              </a:rPr>
              <a:t>5.UNAM, </a:t>
            </a:r>
            <a:r>
              <a:rPr lang="es-ES" sz="2000" i="1" dirty="0">
                <a:latin typeface="Century Gothic" panose="020B0502020202020204" pitchFamily="34" charset="0"/>
              </a:rPr>
              <a:t>Manual de Etimologías grecolatinas de la lengua  española,</a:t>
            </a:r>
            <a:endParaRPr lang="es-MX" sz="20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ES" sz="2000" dirty="0">
                <a:latin typeface="Century Gothic" panose="020B0502020202020204" pitchFamily="34" charset="0"/>
              </a:rPr>
              <a:t>     Ed. Porrúa, México, 1967.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8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3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u="sng" dirty="0">
                <a:latin typeface="Arial" panose="020B0604020202020204" pitchFamily="34" charset="0"/>
                <a:cs typeface="Arial" panose="020B0604020202020204" pitchFamily="34" charset="0"/>
              </a:rPr>
              <a:t>suffixes Greeks</a:t>
            </a:r>
            <a:endParaRPr lang="es-MX" sz="33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204094"/>
            <a:ext cx="10019270" cy="4351338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Knowing suffixes and their meanings for use in Spanish, will enable us to enrich our vocabulary and to use new words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correctly</a:t>
            </a:r>
          </a:p>
          <a:p>
            <a:r>
              <a:rPr lang="es-MX" sz="2000" dirty="0" err="1" smtClean="0"/>
              <a:t>Keywords</a:t>
            </a:r>
            <a:r>
              <a:rPr lang="es-MX" sz="2000" dirty="0" smtClean="0"/>
              <a:t> : </a:t>
            </a:r>
            <a:r>
              <a:rPr lang="es-MX" sz="2000" dirty="0" err="1" smtClean="0"/>
              <a:t>vocabulary</a:t>
            </a:r>
            <a:r>
              <a:rPr lang="es-MX" sz="2000" dirty="0" smtClean="0"/>
              <a:t>, </a:t>
            </a:r>
            <a:r>
              <a:rPr lang="es-MX" sz="2000" dirty="0" err="1" smtClean="0"/>
              <a:t>meaning</a:t>
            </a:r>
            <a:r>
              <a:rPr lang="es-MX" sz="2000" dirty="0" smtClean="0"/>
              <a:t>.</a:t>
            </a:r>
            <a:endParaRPr lang="es-MX" sz="2000" dirty="0"/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  <a:r>
              <a:rPr lang="es-MX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Sufijos Griegos</a:t>
            </a:r>
            <a:br>
              <a:rPr lang="es-MX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3000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4589" y="1914096"/>
            <a:ext cx="10779212" cy="4351338"/>
          </a:xfrm>
        </p:spPr>
        <p:txBody>
          <a:bodyPr/>
          <a:lstStyle/>
          <a:p>
            <a:endParaRPr lang="es-MX" sz="2000" dirty="0"/>
          </a:p>
          <a:p>
            <a:pPr algn="just"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Conocer de los sufijos y sus significados para el uso en el español , nos permitirá 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enriquecer nuestro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vocabulario y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utilizar palabras nuevas de manera correcta</a:t>
            </a:r>
          </a:p>
          <a:p>
            <a:pPr marL="0" indent="0"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Palabras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clave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vocabulario, significado.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209800" y="851286"/>
            <a:ext cx="7772400" cy="1315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Los sufijos más  importantes en la formación del Español</a:t>
            </a:r>
            <a:endParaRPr lang="es-MX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2 Marcador de contenido"/>
          <p:cNvSpPr>
            <a:spLocks noGrp="1"/>
          </p:cNvSpPr>
          <p:nvPr>
            <p:ph sz="quarter" idx="1"/>
          </p:nvPr>
        </p:nvSpPr>
        <p:spPr>
          <a:xfrm>
            <a:off x="1693889" y="2286000"/>
            <a:ext cx="7772400" cy="4572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Itis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: inflamación irritación</a:t>
            </a:r>
          </a:p>
          <a:p>
            <a:pPr marL="514350" indent="-514350">
              <a:buAutoNum type="arabicPeriod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Sis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: acción, formación, operación</a:t>
            </a:r>
          </a:p>
          <a:p>
            <a:pPr marL="514350" indent="-514350"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Ica : relativo a , perteneciente a , ciencia de</a:t>
            </a:r>
          </a:p>
          <a:p>
            <a:pPr marL="514350" indent="-514350">
              <a:buAutoNum type="arabicPeriod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Ma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: tumor</a:t>
            </a:r>
          </a:p>
          <a:p>
            <a:pPr marL="514350" indent="-514350">
              <a:buAutoNum type="arabicPeriod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Ista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: hábito, ocupación, oficio</a:t>
            </a:r>
          </a:p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30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739775" y="1625772"/>
            <a:ext cx="10515600" cy="418606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Itis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: inflamación irritación</a:t>
            </a:r>
          </a:p>
          <a:p>
            <a:pPr marL="514350" indent="-514350">
              <a:buAutoNum type="arabicPeriod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Sis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: acción, formación, operación</a:t>
            </a:r>
          </a:p>
          <a:p>
            <a:pPr marL="514350" indent="-514350"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Ica : relativo a , perteneciente a , ciencia de</a:t>
            </a:r>
          </a:p>
          <a:p>
            <a:pPr marL="514350" indent="-514350">
              <a:buAutoNum type="arabicPeriod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Ma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: tumor</a:t>
            </a:r>
          </a:p>
          <a:p>
            <a:pPr marL="514350" indent="-514350">
              <a:buAutoNum type="arabicPeriod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Ista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: hábito, ocupación, oficio</a:t>
            </a:r>
          </a:p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8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1094281" y="1492770"/>
            <a:ext cx="9024079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1. ITIS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ADENITIS : (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άδήν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) inflamación de glándula.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AMIGDALITIS (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άμιγδάλη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) inflamación de las amígdalas.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ARTRITIS (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άρϑρον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) inflamación de articulación.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BLEFARITIS (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βλέφαρον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) inflamación de párpados.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BRONQUITIS (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βρόγχος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) inflamación de bronquios.</a:t>
            </a:r>
          </a:p>
          <a:p>
            <a:pPr>
              <a:buFont typeface="Arial" panose="020B0604020202020204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14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99016"/>
            <a:ext cx="8589364" cy="4520784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6</a:t>
            </a:r>
            <a:r>
              <a:rPr lang="es-MX" sz="2000" dirty="0" smtClean="0"/>
              <a:t>. CONDRITIS (</a:t>
            </a:r>
            <a:r>
              <a:rPr lang="el-GR" sz="2000" dirty="0" smtClean="0"/>
              <a:t>χόνδρος</a:t>
            </a:r>
            <a:r>
              <a:rPr lang="es-MX" sz="2000" dirty="0" smtClean="0"/>
              <a:t>) inflamación de cartílago</a:t>
            </a:r>
          </a:p>
          <a:p>
            <a:pPr>
              <a:buNone/>
            </a:pPr>
            <a:r>
              <a:rPr lang="es-MX" sz="2000" dirty="0" smtClean="0"/>
              <a:t>7. CISTITIS ( </a:t>
            </a:r>
            <a:r>
              <a:rPr lang="el-GR" sz="2000" dirty="0" smtClean="0">
                <a:latin typeface="Arial"/>
                <a:cs typeface="Arial"/>
              </a:rPr>
              <a:t>κύστυς</a:t>
            </a:r>
            <a:r>
              <a:rPr lang="es-MX" sz="2000" dirty="0" smtClean="0">
                <a:latin typeface="Arial"/>
                <a:cs typeface="Arial"/>
              </a:rPr>
              <a:t> ) inflamación de la vejiga.</a:t>
            </a: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8.DERMATITIS ( </a:t>
            </a:r>
            <a:r>
              <a:rPr lang="el-GR" sz="2000" dirty="0" smtClean="0">
                <a:latin typeface="Arial"/>
                <a:cs typeface="Arial"/>
              </a:rPr>
              <a:t>δέρμα</a:t>
            </a:r>
            <a:r>
              <a:rPr lang="es-MX" sz="2000" dirty="0" smtClean="0">
                <a:latin typeface="Arial"/>
                <a:cs typeface="Arial"/>
              </a:rPr>
              <a:t>) inflamación de la piel.</a:t>
            </a: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9.ENCEFALITIS ( </a:t>
            </a:r>
            <a:r>
              <a:rPr lang="el-GR" sz="2000" dirty="0" smtClean="0">
                <a:latin typeface="Arial"/>
                <a:cs typeface="Arial"/>
              </a:rPr>
              <a:t>έγκέφαλος</a:t>
            </a:r>
            <a:r>
              <a:rPr lang="es-MX" sz="2000" dirty="0" smtClean="0">
                <a:latin typeface="Arial"/>
                <a:cs typeface="Arial"/>
              </a:rPr>
              <a:t> ) inflamación del encéfalo.</a:t>
            </a: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10. ENDOCARDITIS ( </a:t>
            </a:r>
            <a:r>
              <a:rPr lang="el-GR" sz="2000" dirty="0" smtClean="0">
                <a:latin typeface="Arial"/>
                <a:cs typeface="Arial"/>
              </a:rPr>
              <a:t>ένδον</a:t>
            </a:r>
            <a:r>
              <a:rPr lang="es-MX" sz="2000" dirty="0" smtClean="0">
                <a:latin typeface="Arial"/>
                <a:cs typeface="Arial"/>
              </a:rPr>
              <a:t> =dentro ; </a:t>
            </a:r>
            <a:r>
              <a:rPr lang="el-GR" sz="2000" dirty="0" smtClean="0">
                <a:latin typeface="Arial"/>
                <a:cs typeface="Arial"/>
              </a:rPr>
              <a:t>κααρδία</a:t>
            </a:r>
            <a:r>
              <a:rPr lang="es-MX" sz="2000" dirty="0" smtClean="0">
                <a:latin typeface="Arial"/>
                <a:cs typeface="Arial"/>
              </a:rPr>
              <a:t> = corazón ) inflamación del endocardio.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670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55938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 ESPLENITIS (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σπλήν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) inflamación del bazo.</a:t>
            </a:r>
          </a:p>
          <a:p>
            <a:pPr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12.FARINGITIS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φάρυγξ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inflamación de la faringe.</a:t>
            </a:r>
          </a:p>
          <a:p>
            <a:pPr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13. FLEBITIS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φλεβός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) inflamación de las venas</a:t>
            </a:r>
          </a:p>
          <a:p>
            <a:pPr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14.GASTRITIS (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γαστρός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inflamación del estómago.</a:t>
            </a:r>
          </a:p>
          <a:p>
            <a:pPr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15. GONITIS (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γόνυ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inflamación de la rodilla</a:t>
            </a:r>
          </a:p>
          <a:p>
            <a:pPr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45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559384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000" dirty="0" smtClean="0"/>
              <a:t>16. HEPATITIS (</a:t>
            </a:r>
            <a:r>
              <a:rPr lang="el-GR" sz="2000" dirty="0" smtClean="0">
                <a:latin typeface="Arial"/>
                <a:cs typeface="Arial"/>
              </a:rPr>
              <a:t>ήπαρ</a:t>
            </a:r>
            <a:r>
              <a:rPr lang="es-MX" sz="2000" dirty="0" smtClean="0">
                <a:latin typeface="Arial"/>
                <a:cs typeface="Arial"/>
              </a:rPr>
              <a:t>) inflamación del hígado.</a:t>
            </a:r>
            <a:endParaRPr lang="es-MX" sz="2000" dirty="0" smtClean="0"/>
          </a:p>
          <a:p>
            <a:pPr algn="just">
              <a:buNone/>
            </a:pPr>
            <a:endParaRPr lang="es-MX" sz="2000" dirty="0" smtClean="0"/>
          </a:p>
          <a:p>
            <a:pPr algn="just">
              <a:buNone/>
            </a:pPr>
            <a:r>
              <a:rPr lang="es-MX" sz="2000" dirty="0" smtClean="0"/>
              <a:t>17. LARINGITIS ( </a:t>
            </a:r>
            <a:r>
              <a:rPr lang="el-GR" sz="2000" dirty="0" smtClean="0">
                <a:latin typeface="Arial"/>
                <a:cs typeface="Arial"/>
              </a:rPr>
              <a:t>λάρυγξ</a:t>
            </a:r>
            <a:r>
              <a:rPr lang="es-MX" sz="2000" dirty="0" smtClean="0">
                <a:latin typeface="Arial"/>
                <a:cs typeface="Arial"/>
              </a:rPr>
              <a:t>) inflamación de la laringe.</a:t>
            </a:r>
            <a:endParaRPr lang="es-MX" sz="2000" dirty="0" smtClean="0"/>
          </a:p>
          <a:p>
            <a:pPr algn="just">
              <a:buNone/>
            </a:pPr>
            <a:r>
              <a:rPr lang="es-MX" sz="2000" dirty="0" smtClean="0"/>
              <a:t>18.MIELITIS ( </a:t>
            </a:r>
            <a:r>
              <a:rPr lang="el-GR" sz="2000" dirty="0" smtClean="0">
                <a:latin typeface="Arial"/>
                <a:cs typeface="Arial"/>
              </a:rPr>
              <a:t>μυελός</a:t>
            </a:r>
            <a:r>
              <a:rPr lang="es-MX" sz="2000" dirty="0" smtClean="0">
                <a:latin typeface="Arial"/>
                <a:cs typeface="Arial"/>
              </a:rPr>
              <a:t>) inflamación de la médula espinal.</a:t>
            </a:r>
            <a:endParaRPr lang="es-MX" sz="2000" dirty="0" smtClean="0"/>
          </a:p>
          <a:p>
            <a:pPr algn="just">
              <a:buNone/>
            </a:pPr>
            <a:r>
              <a:rPr lang="es-MX" sz="2000" dirty="0" smtClean="0"/>
              <a:t>19. MIOCARDITIS ( </a:t>
            </a:r>
            <a:r>
              <a:rPr lang="el-GR" sz="2000" dirty="0" smtClean="0">
                <a:latin typeface="Arial"/>
                <a:cs typeface="Arial"/>
              </a:rPr>
              <a:t>μύς</a:t>
            </a:r>
            <a:r>
              <a:rPr lang="es-MX" sz="2000" dirty="0" smtClean="0">
                <a:latin typeface="Arial"/>
                <a:cs typeface="Arial"/>
              </a:rPr>
              <a:t>= músculo ; </a:t>
            </a:r>
            <a:r>
              <a:rPr lang="el-GR" sz="2000" dirty="0" smtClean="0">
                <a:latin typeface="Arial"/>
                <a:cs typeface="Arial"/>
              </a:rPr>
              <a:t>καρδία</a:t>
            </a:r>
            <a:r>
              <a:rPr lang="es-MX" sz="2000" dirty="0" smtClean="0">
                <a:latin typeface="Arial"/>
                <a:cs typeface="Arial"/>
              </a:rPr>
              <a:t> = corazón) inflamación del miocardio.</a:t>
            </a:r>
            <a:endParaRPr lang="es-MX" sz="2000" dirty="0" smtClean="0"/>
          </a:p>
          <a:p>
            <a:pPr algn="just">
              <a:buNone/>
            </a:pPr>
            <a:r>
              <a:rPr lang="es-MX" sz="2000" dirty="0" smtClean="0"/>
              <a:t>20. NEFRITIS ( </a:t>
            </a:r>
            <a:r>
              <a:rPr lang="el-GR" sz="2000" dirty="0" smtClean="0">
                <a:latin typeface="Arial"/>
                <a:cs typeface="Arial"/>
              </a:rPr>
              <a:t>νεφρός</a:t>
            </a:r>
            <a:r>
              <a:rPr lang="es-MX" sz="2000" dirty="0" smtClean="0">
                <a:latin typeface="Arial"/>
                <a:cs typeface="Arial"/>
              </a:rPr>
              <a:t>) inflamación del </a:t>
            </a:r>
            <a:r>
              <a:rPr lang="es-MX" sz="2000" dirty="0" err="1" smtClean="0">
                <a:latin typeface="Arial"/>
                <a:cs typeface="Arial"/>
              </a:rPr>
              <a:t>riñon</a:t>
            </a:r>
            <a:r>
              <a:rPr lang="es-MX" sz="2000" dirty="0" smtClean="0">
                <a:latin typeface="Arial"/>
                <a:cs typeface="Arial"/>
              </a:rPr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0308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822</Words>
  <Application>Microsoft Office PowerPoint</Application>
  <PresentationFormat>Panorámica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Tema de Office</vt:lpstr>
      <vt:lpstr>ESCUELA PREPARATORIA No.3 </vt:lpstr>
      <vt:lpstr> Abstract suffixes Greeks</vt:lpstr>
      <vt:lpstr>   Resumen Sufijos Griegos </vt:lpstr>
      <vt:lpstr>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  2</vt:lpstr>
      <vt:lpstr>Presentación de PowerPoint</vt:lpstr>
      <vt:lpstr>Presentación de PowerPoint</vt:lpstr>
      <vt:lpstr>3. ICA</vt:lpstr>
      <vt:lpstr> 4.MA</vt:lpstr>
      <vt:lpstr>Presentación de PowerPoint</vt:lpstr>
      <vt:lpstr>5.ISTA</vt:lpstr>
      <vt:lpstr>Referencias bibliográficas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SAUCEDO A</dc:creator>
  <cp:lastModifiedBy>AULA UNO</cp:lastModifiedBy>
  <cp:revision>28</cp:revision>
  <dcterms:created xsi:type="dcterms:W3CDTF">2016-04-14T17:39:31Z</dcterms:created>
  <dcterms:modified xsi:type="dcterms:W3CDTF">2016-05-20T18:22:46Z</dcterms:modified>
</cp:coreProperties>
</file>